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262" r:id="rId3"/>
    <p:sldId id="260" r:id="rId4"/>
    <p:sldId id="310" r:id="rId5"/>
    <p:sldId id="259" r:id="rId6"/>
    <p:sldId id="284" r:id="rId7"/>
    <p:sldId id="311" r:id="rId8"/>
    <p:sldId id="297" r:id="rId9"/>
    <p:sldId id="312" r:id="rId10"/>
    <p:sldId id="266" r:id="rId11"/>
    <p:sldId id="302" r:id="rId12"/>
    <p:sldId id="303" r:id="rId13"/>
    <p:sldId id="305" r:id="rId14"/>
    <p:sldId id="313" r:id="rId15"/>
    <p:sldId id="306" r:id="rId16"/>
    <p:sldId id="307" r:id="rId17"/>
    <p:sldId id="314" r:id="rId18"/>
    <p:sldId id="315" r:id="rId19"/>
    <p:sldId id="316" r:id="rId20"/>
    <p:sldId id="263" r:id="rId21"/>
    <p:sldId id="309" r:id="rId22"/>
    <p:sldId id="268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EAE7"/>
    <a:srgbClr val="D1CCC5"/>
    <a:srgbClr val="B2AA9F"/>
    <a:srgbClr val="A2978D"/>
    <a:srgbClr val="D7DBDC"/>
    <a:srgbClr val="91BAD0"/>
    <a:srgbClr val="6C9CC2"/>
    <a:srgbClr val="C6BBCA"/>
    <a:srgbClr val="7593B9"/>
    <a:srgbClr val="F5D8D3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0281" autoAdjust="0"/>
  </p:normalViewPr>
  <p:slideViewPr>
    <p:cSldViewPr snapToGrid="0" showGuides="1">
      <p:cViewPr varScale="1">
        <p:scale>
          <a:sx n="103" d="100"/>
          <a:sy n="103" d="100"/>
        </p:scale>
        <p:origin x="852" y="10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7476A8-9AF7-4339-A52E-1C990CF4F910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E8C9EC-B9BF-4084-8DA4-5F264340A1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808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PyQt5 import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QtCore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QtGui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PyQt5 import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uic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PyQt5.QtGui import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QPixmap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QImage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PyQt5.QtWidgets import *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sys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cv2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numpy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np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from time import sleep,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strftime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gmtime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비디오 재생을 위해 스레드 생성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사진 저장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 threading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form_class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uic.loadUiType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('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/my_ui_window_cam_ver2.ui')[0]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class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MyMain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QMainWindow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form_class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__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__(self):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super().__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__()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self.setupUi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self.initUI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self.show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initUI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self.btn_load.clicked.connect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self.btn_load_clicked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self.btn_run.clicked.connect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self.btn_run_clicked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self.btn_save.clicked.connect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self.btn_save_clicked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self.btn_apply.clicked.connect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self.btn_apply_clicked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self.setslider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(self.hslider_1,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self.hslider_value_th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self.setslider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(self.hslider_2,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self.hslider_value_max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self.cbox_scale.currentTextChanged.connect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self.fill_cbox_bin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self.initial_value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self.initial_cbox_value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btn_load_clicked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self.path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self.line_load.text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self.video_thread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btn_run_clicked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self.run_flag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!= True: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pass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else: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self.out_check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0 or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self.out_check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2: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self.out_check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 #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진행상태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self.btn_run.setText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else: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self.out_check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2 #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정지상태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self.btn_run.setText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("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진행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initial_value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self.save_count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0     #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btn_save_clicked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save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횟수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127    #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setslider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self.hslider_1.Value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초기값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255    #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setslider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self.hslider_2.value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초기값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self.run_flag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False   #flag,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video_thread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시작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self.out_check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0  #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btn_run_clicked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flag,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lbl_dst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출력중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1,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 2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initial_cbox_value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self.binary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['cv2.THRESH_BINARY', 'cv2.THRESH_BINARY_INV', 'cv2.THRESH_TRUNC', 'cv2.THRESH_TOZERO',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'cv2.THRESH_TOZERO_INV', 'Canny'] #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cbox_bin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['H', 'S', 'V'] #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cbox_bin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'GRAY' #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btn_apply_clicked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cbox_scale.currentText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self.fill_cbox_bin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self.bin_cur_text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self.cbox_bin.currentText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setslider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slider,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sliderfunc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slider.setTickPosition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(50)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slider.setRange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(0, 255)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slider.setSingleStep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(1)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slider.valueChanged.connect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sliderfunc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hslider_value_th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value):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self.hslider_1.setValue = value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self.hslider_1_v.setText(str(value))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hslider_value_max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value):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self.hslider_2.setValue = value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self.hslider_2_v.setText(str(value))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fill_cbox_bin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self.cbox_scale.currentText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== 'GRAY':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self.cbox_bin.clear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for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self.binary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self.cbox_bin.addItem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self.cbox_scale.currentText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== 'HSV':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self.cbox_bin.clear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for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self.cbox_bin.addItem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동영상 실행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########################################################################################################################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video_thread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self.thread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threading.Thread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(target=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self.video_to_frame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args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=(self,))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self.thread.daemon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True  #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프로그램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종료시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프로세스도 함께 종료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백그라운드 재생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self.thread.start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self.run_flag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True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video_to_frame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MainWindow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###cap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으로 영상의 프레임을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가지고와서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전처리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후 화면에 띄움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capture = cv2.VideoCapture(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self.path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while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self.run_flag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self.ret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frame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capture.read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 #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영상의 정보 저장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 = frame[20:, :460, :]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frame.copy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#line_134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오류 방지위해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.copy()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self.ret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#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cut_h_start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20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#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cut_h_start:self.frame.shape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[0], 0:460, :]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self.out_check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!= 1: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self.display_output_image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0)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self.out_check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1: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self.process_result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self.display_output_image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0)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self.display_output_image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else: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break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self.capture.isOpened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self.capture.release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process_result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'GRAY':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self.frame2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self.frame2 = cv2.GaussianBlur(self.frame2, (5, 5), 3)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self.frame_out1 = cv2.cvtColor(self.frame2, cv2.COLOR_BGR2GRAY)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self.apply_binary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self.bin_cur_text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'HSV':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self.frame2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self.frame_out1 = cv2.cvtColor(self.frame2, cv2.COLOR_BGR2HSV)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self.apply_hsv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self.bin_cur_text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display_output_image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img_dst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mode):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h, w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img_dst.shape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[:2]  #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그레이영상의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경우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ndim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이므로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h,w,ch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형태로 값을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얻어올수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없다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img_dst.ndim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2: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qImg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QImage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img_dst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w, h, w * 1, QImage.Format_Grayscale8)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else: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#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bytes_per_line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img_dst.shape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[2] * h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#print(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bytes_per_line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qImg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QImage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img_dst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w, h,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img_dst.strides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[0], QImage.Format_BGR888)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self.pixmap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QtGui.QPixmap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qImg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p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self.pixmap.scaled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(600, 450,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QtCore.Qt.KeepAspectRatio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 #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프레임 크기 조정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p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self.pixmap.scaled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(600, 450,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QtCore.Qt.IgnoreAspectRatio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 #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프레임 크기 조정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mode == 0: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self.lbl_src.setPixmap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self.lbl_src.update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 #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프레임 띄우기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else: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self.lbl_dst.setPixmap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self.lbl_dst.update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 #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프레임 띄우기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sleep(0.01)  #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영상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프레임당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0.01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초로 이걸로 영상 재생속도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조절하면됨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0.02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로하면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0.5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배속인거임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########################################################################################################################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편집 및 저장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########################################################################################################################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contour(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self,img_proc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contours, hierarchy = cv2.findContours(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img_proc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cv2.RETR_EXTERNAL, cv2.CHAIN_APPROX_NONE)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count = 0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money = 0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for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contour in enumerate(contours):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# print(f'{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 : {cv2.contourArea(contour)}')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area = cv2.contourArea(contour)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area &gt;= 100: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count += 1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cv2.drawContours(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[contour], 0, (0, 255, 0), 2)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x, y, w, h = cv2.boundingRect(contour)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pt1 = (x, y)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pt2 = (x + w, y + h)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cv2.rectangle(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pt1, pt2, (255, 0, 0), 1)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#### moment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mu = cv2.moments(contour)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cX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int(mu['m10'] / (mu['m00']) + 1e-5)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int(mu['m01'] / (mu['m00']) + 1e-5)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cv2.circle(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cX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5, (255, 255, 255), -1)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cv2.putText(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f'{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}:{area}', 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cX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- 60,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+ 25),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cv2.FONT_HERSHEY_COMPLEX, 0.7, (0, 0, 255), 1)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if 3000 &lt; area &lt; 3500: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#10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money += 10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4200 &lt; area &lt; 4800: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#50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money += 50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5200 &lt; area &lt; 5800: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#100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money += 100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6500 &lt; area &lt; 7500: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#500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money += 500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cv2.rectangle(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(0, 420), (420, 460), (255, 0, 255), -1)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cv2.putText(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f'coins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: {count}, money : {money}', (0, 440), cv2.FONT_HERSHEY_COMPLEX, 0.7, (255, 255, 255), 1)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btn_apply_clicked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self.hslider_1.value()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self.hslider_2.value()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self.cbox_scale.currentText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self.bin_cur_text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self.cbox_bin.currentText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self.out_check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2 and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self.currentText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== 'GRAY':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self.process_result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self.display_output_image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apply_binary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state):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state == 'cv2.THRESH_BINARY':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_,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cv2.threshold(self.frame_out1,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cv2.THRESH_BINARY)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== 'cv2.THRESH_BINARY_INV':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_,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cv2.threshold(self.frame_out1,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cv2.THRESH_BINARY_INV)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== 'cv2.THRESH_TRUNC':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_,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cv2.threshold(self.frame_out1,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cv2.THRESH_TRUNC)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== 'cv2.THRESH_TOZERO':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_,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cv2.threshold(self.frame_out1,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cv2.THRESH_TOZERO)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== 'cv2.THRESH_TOZERO_INV':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_,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cv2.threshold(self.frame_out1,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cv2.THRESH_TOZERO_INV)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state == 'Canny':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cv2.Canny(self.frame_out1,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#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dialation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kernel = cv2.getStructuringElement(cv2.MORPH_RECT, (3, 3))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img_dial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cv2.dilate(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kernel)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cv2.morphologyEx(img_dial,cv2.MORPH_CLOSE, kernel)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self.contour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apply_hsv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state):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state =='H':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&gt; 180: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180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&gt; 180: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180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mask = cv2.inRange(self.frame_out1, 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0, 0), 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255, 255))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cv2.bitwise_and(self.frame_out1, self.frame_out1, mask=mask)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elif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&gt;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upper_red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cv2.inRange(self.frame_out1, 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0, 0), (180, 255, 255))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lower_red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cv2.inRange(self.frame_out1, (0, 0, 0), 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255, 255))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added_red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cv2.addWeighted(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lower_red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1.0,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upper_red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1.0, 0.0)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cv2.bitwise_and(self.frame_out1, self.frame_out1, mask=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added_red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state =='S':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mask = cv2.inRange(self.frame_out1, (0,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0), (180,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255))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cv2.bitwise_and(self.frame_out1, self.frame_out1, mask=mask)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&gt;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upper_mask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cv2.inRange(self.frame_out1, (0,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0), (180, 255, 255))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cv2.inRange(self.frame_out1, (0, 0, 0), (180,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255))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added_mask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cv2.addWeighted(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1.0,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upper_mask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1.0, 0.0)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cv2.bitwise_and(self.frame_out1, self.frame_out1, mask=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added_mask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state =='V':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&lt;=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mask = cv2.inRange(self.frame_out1, (0, 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(180, 255,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cv2.bitwise_and(self.frame_out1, self.frame_out1, mask=mask)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&gt;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upper_mask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cv2.inRange(self.frame_out1, (0, 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(180, 255, 255))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cv2.inRange(self.frame_out1, (0, 0, 0), (180, 255,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self.hslider_m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added_mask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cv2.addWeighted(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lower_mask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1.0,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upper_mask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1.0, 0.0)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cv2.bitwise_and(self.frame_out1, self.frame_out1, mask=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added_mask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cv2.cvtColor(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cv2.COLOR_HSV2BGR)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btn_save_clicked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self.out_check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!= 0: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self.save_count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+= 1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file = '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save_images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/capture' + str(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self.save_count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+ '.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png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cv2.imwrite(file,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self.frame_out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file2 = file + ' saved'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self.line_save.setText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(file2)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########################################################################################################################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closeEvent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event):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reply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QMessageBox.question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'Message',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                   "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종료 하시겠습니까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?",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   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QMessageBox.Yes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|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QMessageBox.No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                    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QMessageBox.No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if reply ==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QMessageBox.Yes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self.run_flag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False  #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Video_to_frame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문에 사용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강제종료시 에러문제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event.accept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else: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event.ignore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# def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processing_image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(self,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img_gray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img_src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#     #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여기에 이미지 프로세싱을 진행하고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output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으로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리턴하면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오른쪽에 결과 영상 출력됨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    # output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img_src.copy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#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원본영상 그대로 리턴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    output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img_gray.copy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 #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그래이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영상 리턴</a:t>
            </a:r>
            <a:b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    return output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 __name__ == '__main__':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app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QApplication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sys.argv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window =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MyMain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sys.exit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app.exec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_())</a:t>
            </a: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b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E8C9EC-B9BF-4084-8DA4-5F264340A13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47362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01103A-7397-009C-DD5F-754361CB90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D20FB2F-5154-484C-FC73-B7BBB88A8B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658877A-2951-2459-7987-380456120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7D1883-F8E5-2F3F-C599-6240F8387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D23E0-D721-7323-D71E-44D94C3AF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01492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456F2-119A-494E-63F4-8E49B516E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068A0B4-4FE3-A4CD-A9D4-77A8235340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93DDC89-B861-6692-9208-D4592B342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67F4A45-2291-C8EF-B19A-253B6878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609E998-CCE6-8F1C-B8F0-6EEB7B0E7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8FC3D4-2A4B-82F3-3D82-C97C3E736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056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20569B-273F-CFC3-E056-C52489629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7E7BBF8-2B09-33FB-B05D-8DBC36DA4E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7B9767-B890-6D38-1CFA-6EBAD1DE2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3B00C5-23E7-605E-2F37-65226F286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3BF979-D39C-67DC-2B99-A3E90ED5A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6256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3032E4-D1DF-8A15-6FAC-C9A61A493E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F60BFE6-7C59-92B7-FF9A-B9B28777DF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2F91D2-6E29-697C-F9FF-694B432AD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D081BD2-465B-68EA-2924-5554CF0DD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DE87B9-91DD-75B8-1EF6-2FF113287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253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C5665A-4322-36A8-5811-3C193458BB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6B8D1DD-4390-964F-34DF-2DB71D373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12E807-FD77-B12E-74A5-7E840CC144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FAC5B82-0135-5247-263A-23FE3336C6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D40D6F-B926-AED6-1EC7-2EEE56148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6871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EFE2DA-528A-0D64-81A7-2E524222FE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0321BA-2D83-A110-BB39-F0A139D03F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5C3D8C0-CE7E-A5B1-43DB-E50851FC8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821D15-009E-A9E2-53B6-79F1140CE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E3C38E3-F122-973F-5545-BC1B1772A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210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6FABA6-42F2-C937-D62A-77D8BE96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D1AB73-E6B8-C378-B41F-5755AE95F0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57A754F-F371-095B-E607-2C877861D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2A1F9A-E063-386C-BE15-2B18785ED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DD5D7AA-9577-AEBC-1DBE-74A1103DD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B19AF0F-C251-A4B3-7CD7-990D0B1FA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2828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16B501-E00B-291A-8B84-D1FA8B408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146715-B2E4-96BF-7669-983F58F5F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06D76B2-41AE-2794-5CA2-480BEC521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14CF1D-1A6E-EF99-F7E6-DABAC33B5F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CBEB468-26FA-A980-BF7D-F0B0F31557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D28DE0C-BEC9-B305-9D44-0FA299498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7EE0E16-BDC1-B203-F6AC-DF7EFC42B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C40DDC-29B0-357F-11AB-00BDBF03B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86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CC52CD-BE2D-9C79-256A-8403A0B73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8A864A-BA24-9EC8-82AE-D2AA9BE7E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A2FE2A7-9E89-C8F1-02A0-1D22B94F7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72FEC4C-CF4C-48FC-9708-DE4A679D5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7140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CEB8C3-142A-EE25-B23A-27A2498B4A73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C7CDD9-022D-2F2D-1E17-994180C34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AC3038-9448-A567-0EA5-7E6DE02CE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BE6244-00E9-F849-A2C6-DDC75598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5342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0CEB8C3-142A-EE25-B23A-27A2498B4A73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6C7CDD9-022D-2F2D-1E17-994180C34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4AC3038-9448-A567-0EA5-7E6DE02CE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BE6244-00E9-F849-A2C6-DDC755980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49818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022ED2-9E4B-6CF9-27F4-542A7B0DA3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CEA536-C101-10F2-AAA2-8655E666C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8E2EA8F-74CC-8E7D-B11D-55D25CB505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312E5E-87F3-A546-C46E-F618D05F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70420B9-CA0F-EA3D-0764-B82DB5972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5EFBAF-4893-3D99-8763-3BA21EB79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13698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AF7759-6F6C-C594-5A80-FE323A42A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064223-0AE9-4CEB-02AC-8EEAE2A15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412F4D-662B-865D-90ED-1160E3FCD6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8B1663-7C2A-42E9-8AF3-A2BF2206EF26}" type="datetimeFigureOut">
              <a:rPr lang="ko-KR" altLang="en-US" smtClean="0"/>
              <a:t>2024-03-11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A83461-97E4-F9C7-509F-5FC359F866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A9DD75-A437-4112-42DC-768E5A1A49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CF39CB-7778-48FC-80BF-AB553563CAA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26361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거품이(가) 표시된 사진&#10;&#10;자동 생성된 설명">
            <a:extLst>
              <a:ext uri="{FF2B5EF4-FFF2-40B4-BE49-F238E27FC236}">
                <a16:creationId xmlns:a16="http://schemas.microsoft.com/office/drawing/2014/main" id="{14996ED0-AA26-AADC-22AB-2D6CBA46D5C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1463DC9-176E-30B9-F3D2-D1FC4CCB6E00}"/>
              </a:ext>
            </a:extLst>
          </p:cNvPr>
          <p:cNvSpPr txBox="1"/>
          <p:nvPr/>
        </p:nvSpPr>
        <p:spPr>
          <a:xfrm>
            <a:off x="705852" y="497305"/>
            <a:ext cx="5565947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>
                <a:solidFill>
                  <a:schemeClr val="bg1"/>
                </a:solidFill>
              </a:rPr>
              <a:t>Project.</a:t>
            </a:r>
            <a:endParaRPr lang="ko-KR" altLang="en-US" sz="11500" b="1" dirty="0">
              <a:solidFill>
                <a:schemeClr val="bg1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AEF1A3FF-F9A6-6A9C-BBC7-7B6855EEE107}"/>
              </a:ext>
            </a:extLst>
          </p:cNvPr>
          <p:cNvCxnSpPr>
            <a:cxnSpLocks/>
          </p:cNvCxnSpPr>
          <p:nvPr/>
        </p:nvCxnSpPr>
        <p:spPr>
          <a:xfrm>
            <a:off x="6497053" y="1428329"/>
            <a:ext cx="5694947" cy="0"/>
          </a:xfrm>
          <a:prstGeom prst="line">
            <a:avLst/>
          </a:prstGeom>
          <a:ln w="203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81D0DCA-41D9-0F29-2E6F-959460871C9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0474EB7-134C-4797-9355-AE02A4AC0FC1}"/>
              </a:ext>
            </a:extLst>
          </p:cNvPr>
          <p:cNvSpPr txBox="1"/>
          <p:nvPr/>
        </p:nvSpPr>
        <p:spPr>
          <a:xfrm>
            <a:off x="705852" y="2359353"/>
            <a:ext cx="30075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</a:rPr>
              <a:t>GUI</a:t>
            </a:r>
            <a:r>
              <a:rPr lang="ko-KR" altLang="en-US" sz="2000" b="1" dirty="0">
                <a:solidFill>
                  <a:schemeClr val="bg1"/>
                </a:solidFill>
              </a:rPr>
              <a:t>환경에서 동영상 편집</a:t>
            </a:r>
          </a:p>
        </p:txBody>
      </p:sp>
    </p:spTree>
    <p:extLst>
      <p:ext uri="{BB962C8B-B14F-4D97-AF65-F5344CB8AC3E}">
        <p14:creationId xmlns:p14="http://schemas.microsoft.com/office/powerpoint/2010/main" val="16352747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외, 하늘이(가) 표시된 사진&#10;&#10;자동 생성된 설명">
            <a:extLst>
              <a:ext uri="{FF2B5EF4-FFF2-40B4-BE49-F238E27FC236}">
                <a16:creationId xmlns:a16="http://schemas.microsoft.com/office/drawing/2014/main" id="{A6BF449C-8218-BAB3-0093-EA20F125EE4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3DB953DC-73C0-2FD9-F2CB-C0A03E9149F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양쪽 대괄호 5">
            <a:extLst>
              <a:ext uri="{FF2B5EF4-FFF2-40B4-BE49-F238E27FC236}">
                <a16:creationId xmlns:a16="http://schemas.microsoft.com/office/drawing/2014/main" id="{0F65F918-9637-D1E2-270B-38940AAF97DE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7B3080-044B-CFAC-AF0B-B180B0D76AE8}"/>
              </a:ext>
            </a:extLst>
          </p:cNvPr>
          <p:cNvSpPr txBox="1"/>
          <p:nvPr/>
        </p:nvSpPr>
        <p:spPr>
          <a:xfrm>
            <a:off x="5362466" y="2823410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3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93889A7-6CB7-D1D0-0B78-85F4D47CA7C5}"/>
              </a:ext>
            </a:extLst>
          </p:cNvPr>
          <p:cNvSpPr txBox="1"/>
          <p:nvPr/>
        </p:nvSpPr>
        <p:spPr>
          <a:xfrm>
            <a:off x="5465061" y="3438435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결과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46FDED-7279-6AB1-27C8-E95C4E101BFF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7268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25218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프로그램 작동 영상</a:t>
            </a:r>
          </a:p>
        </p:txBody>
      </p:sp>
      <p:pic>
        <p:nvPicPr>
          <p:cNvPr id="5" name="my_ui_window_video_ver2">
            <a:hlinkClick r:id="" action="ppaction://media"/>
            <a:extLst>
              <a:ext uri="{FF2B5EF4-FFF2-40B4-BE49-F238E27FC236}">
                <a16:creationId xmlns:a16="http://schemas.microsoft.com/office/drawing/2014/main" id="{E4FE8FCB-0290-4687-ABDE-115A433D677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2715" y="752713"/>
            <a:ext cx="9539773" cy="609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46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8E2A57-E003-4499-8192-4F0C027D3F5C}"/>
              </a:ext>
            </a:extLst>
          </p:cNvPr>
          <p:cNvSpPr txBox="1"/>
          <p:nvPr/>
        </p:nvSpPr>
        <p:spPr>
          <a:xfrm>
            <a:off x="7520473" y="752713"/>
            <a:ext cx="4002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전문은 슬라이드 노트에서 확인 가능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1334E08-5688-4D4D-B86C-DE6AB5224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715" y="0"/>
            <a:ext cx="67102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263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D0E0E4-8AD3-4AE1-9E80-367BF1A42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716" y="1"/>
            <a:ext cx="6710400" cy="6777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669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D0E0E4-8AD3-4AE1-9E80-367BF1A429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15" y="0"/>
            <a:ext cx="6710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98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443FB6F-F427-491C-A9F0-14BCB0EBB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15" y="0"/>
            <a:ext cx="6678380" cy="2955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13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443FB6F-F427-491C-A9F0-14BCB0EBB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14" y="0"/>
            <a:ext cx="6710400" cy="683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3021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443FB6F-F427-491C-A9F0-14BCB0EBB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15" y="0"/>
            <a:ext cx="6710400" cy="3887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587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443FB6F-F427-491C-A9F0-14BCB0EBB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15" y="0"/>
            <a:ext cx="6710400" cy="6183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461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4940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3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코드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443FB6F-F427-491C-A9F0-14BCB0EBB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715" y="0"/>
            <a:ext cx="6710400" cy="368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4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건물, 실외, 하늘, 시멘트이(가) 표시된 사진&#10;&#10;자동 생성된 설명">
            <a:extLst>
              <a:ext uri="{FF2B5EF4-FFF2-40B4-BE49-F238E27FC236}">
                <a16:creationId xmlns:a16="http://schemas.microsoft.com/office/drawing/2014/main" id="{527AF8B9-CFB1-55BC-0DAB-591C4EA18BE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4D9590F-9302-1B4B-63A0-401B4B093250}"/>
              </a:ext>
            </a:extLst>
          </p:cNvPr>
          <p:cNvSpPr txBox="1"/>
          <p:nvPr/>
        </p:nvSpPr>
        <p:spPr>
          <a:xfrm>
            <a:off x="473242" y="468563"/>
            <a:ext cx="7168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b="1" dirty="0">
                <a:solidFill>
                  <a:schemeClr val="bg1"/>
                </a:solidFill>
              </a:rPr>
              <a:t>목차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4E5FC885-7B71-E7F7-1576-91D4770D4C31}"/>
              </a:ext>
            </a:extLst>
          </p:cNvPr>
          <p:cNvCxnSpPr>
            <a:cxnSpLocks/>
          </p:cNvCxnSpPr>
          <p:nvPr/>
        </p:nvCxnSpPr>
        <p:spPr>
          <a:xfrm>
            <a:off x="2390567" y="699395"/>
            <a:ext cx="980143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5830DE6-55D9-DCAF-4A6C-07F5BA0137A9}"/>
              </a:ext>
            </a:extLst>
          </p:cNvPr>
          <p:cNvSpPr txBox="1"/>
          <p:nvPr/>
        </p:nvSpPr>
        <p:spPr>
          <a:xfrm>
            <a:off x="1519563" y="1946609"/>
            <a:ext cx="352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1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24BA82-8190-BB65-EB75-7AE3E1F51236}"/>
              </a:ext>
            </a:extLst>
          </p:cNvPr>
          <p:cNvSpPr txBox="1"/>
          <p:nvPr/>
        </p:nvSpPr>
        <p:spPr>
          <a:xfrm>
            <a:off x="2390567" y="2023553"/>
            <a:ext cx="2161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프로그램 개요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8E5067-67D5-09A2-7FA1-777CBC3A2FFA}"/>
              </a:ext>
            </a:extLst>
          </p:cNvPr>
          <p:cNvSpPr txBox="1"/>
          <p:nvPr/>
        </p:nvSpPr>
        <p:spPr>
          <a:xfrm>
            <a:off x="1493915" y="2942299"/>
            <a:ext cx="4042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2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DA354F-8FF7-A69B-74C3-2E0DD902FDC5}"/>
              </a:ext>
            </a:extLst>
          </p:cNvPr>
          <p:cNvSpPr txBox="1"/>
          <p:nvPr/>
        </p:nvSpPr>
        <p:spPr>
          <a:xfrm>
            <a:off x="2390567" y="3019243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제작</a:t>
            </a:r>
            <a:endParaRPr lang="en-US" altLang="ko-KR" spc="600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37AD924-3AED-AAA2-2CA0-4512299E45AC}"/>
              </a:ext>
            </a:extLst>
          </p:cNvPr>
          <p:cNvSpPr txBox="1"/>
          <p:nvPr/>
        </p:nvSpPr>
        <p:spPr>
          <a:xfrm>
            <a:off x="1489106" y="3937989"/>
            <a:ext cx="4138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3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71C25A1-5539-6729-3EFF-4CB018E3C4DB}"/>
              </a:ext>
            </a:extLst>
          </p:cNvPr>
          <p:cNvSpPr txBox="1"/>
          <p:nvPr/>
        </p:nvSpPr>
        <p:spPr>
          <a:xfrm>
            <a:off x="2390567" y="4014933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결과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531631F-1789-1769-B9D3-796BDF54EA11}"/>
              </a:ext>
            </a:extLst>
          </p:cNvPr>
          <p:cNvSpPr txBox="1"/>
          <p:nvPr/>
        </p:nvSpPr>
        <p:spPr>
          <a:xfrm>
            <a:off x="1485900" y="4933679"/>
            <a:ext cx="420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4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9A311BA-E1C8-62C6-644C-0F40819CE9CF}"/>
              </a:ext>
            </a:extLst>
          </p:cNvPr>
          <p:cNvSpPr txBox="1"/>
          <p:nvPr/>
        </p:nvSpPr>
        <p:spPr>
          <a:xfrm>
            <a:off x="2390567" y="5010623"/>
            <a:ext cx="154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600" dirty="0">
                <a:solidFill>
                  <a:schemeClr val="bg1"/>
                </a:solidFill>
              </a:rPr>
              <a:t>개선 사항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5B2C9C0-6AC6-A05B-4BF0-D25A5708CF1F}"/>
              </a:ext>
            </a:extLst>
          </p:cNvPr>
          <p:cNvSpPr txBox="1"/>
          <p:nvPr/>
        </p:nvSpPr>
        <p:spPr>
          <a:xfrm>
            <a:off x="1124505" y="576284"/>
            <a:ext cx="125547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</a:rPr>
              <a:t>a table of contents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F0826D-699E-1DA1-18F5-15F8DBEDDFE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5891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185869D-99D2-0057-26BE-FFD51DB1B4E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26B0B13-E8AC-374D-F95F-1EF1E01BA6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80805D68-1A77-4221-C7E8-E3FEE8DD43A3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3FFC6E-1A60-6938-4174-11B9D6BF4375}"/>
              </a:ext>
            </a:extLst>
          </p:cNvPr>
          <p:cNvSpPr txBox="1"/>
          <p:nvPr/>
        </p:nvSpPr>
        <p:spPr>
          <a:xfrm>
            <a:off x="5362466" y="2823410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4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1B5C57-9C32-5FDA-C532-7549358A1644}"/>
              </a:ext>
            </a:extLst>
          </p:cNvPr>
          <p:cNvSpPr txBox="1"/>
          <p:nvPr/>
        </p:nvSpPr>
        <p:spPr>
          <a:xfrm>
            <a:off x="4835883" y="3438435"/>
            <a:ext cx="252024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개선 사항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FCDC77-42E5-FCD9-C0CF-508E16F2D12D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17969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실외, 건물, 아파트빌딩이(가) 표시된 사진&#10;&#10;자동 생성된 설명">
            <a:extLst>
              <a:ext uri="{FF2B5EF4-FFF2-40B4-BE49-F238E27FC236}">
                <a16:creationId xmlns:a16="http://schemas.microsoft.com/office/drawing/2014/main" id="{8BB8BA8E-2891-1514-78B6-27B040CC5A0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0"/>
            <a:ext cx="6096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1A8407-8029-A630-F33D-89003F0D17C9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7C429202-6176-941F-4AB5-056CE8ACD371}"/>
              </a:ext>
            </a:extLst>
          </p:cNvPr>
          <p:cNvCxnSpPr>
            <a:cxnSpLocks/>
          </p:cNvCxnSpPr>
          <p:nvPr/>
        </p:nvCxnSpPr>
        <p:spPr>
          <a:xfrm>
            <a:off x="724829" y="1951544"/>
            <a:ext cx="2040673" cy="0"/>
          </a:xfrm>
          <a:prstGeom prst="line">
            <a:avLst/>
          </a:prstGeom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68A703F-913B-ADF7-62D3-FBF8831ACA4F}"/>
              </a:ext>
            </a:extLst>
          </p:cNvPr>
          <p:cNvSpPr txBox="1"/>
          <p:nvPr/>
        </p:nvSpPr>
        <p:spPr>
          <a:xfrm>
            <a:off x="724829" y="2263779"/>
            <a:ext cx="41213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threshold </a:t>
            </a:r>
            <a:r>
              <a:rPr lang="ko-KR" altLang="en-US" dirty="0"/>
              <a:t>및 </a:t>
            </a:r>
            <a:r>
              <a:rPr lang="en-US" altLang="ko-KR" dirty="0" err="1"/>
              <a:t>hsv</a:t>
            </a:r>
            <a:r>
              <a:rPr lang="en-US" altLang="ko-KR" dirty="0"/>
              <a:t> </a:t>
            </a:r>
            <a:r>
              <a:rPr lang="ko-KR" altLang="en-US" dirty="0"/>
              <a:t>색 추출 기능만 보유</a:t>
            </a:r>
            <a:endParaRPr lang="en-US" altLang="ko-KR" dirty="0"/>
          </a:p>
          <a:p>
            <a:r>
              <a:rPr lang="ko-KR" altLang="en-US" dirty="0"/>
              <a:t>기능적 다양성 필요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Hsv</a:t>
            </a:r>
            <a:r>
              <a:rPr lang="en-US" altLang="ko-KR" dirty="0"/>
              <a:t> </a:t>
            </a:r>
            <a:r>
              <a:rPr lang="ko-KR" altLang="en-US" dirty="0"/>
              <a:t>색 추출 시 하나의 채널만 조작 가능</a:t>
            </a:r>
            <a:endParaRPr lang="en-US" altLang="ko-K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03D7465-683F-499D-9D70-75B80AF9AE95}"/>
              </a:ext>
            </a:extLst>
          </p:cNvPr>
          <p:cNvSpPr txBox="1"/>
          <p:nvPr/>
        </p:nvSpPr>
        <p:spPr>
          <a:xfrm>
            <a:off x="724828" y="1454644"/>
            <a:ext cx="1160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개선 사항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097155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무척추동물이(가) 표시된 사진&#10;&#10;자동 생성된 설명">
            <a:extLst>
              <a:ext uri="{FF2B5EF4-FFF2-40B4-BE49-F238E27FC236}">
                <a16:creationId xmlns:a16="http://schemas.microsoft.com/office/drawing/2014/main" id="{D9A6B50A-9666-2152-708F-80566397598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F62D2FD-9118-DF22-A84F-9811C74297BF}"/>
              </a:ext>
            </a:extLst>
          </p:cNvPr>
          <p:cNvSpPr txBox="1"/>
          <p:nvPr/>
        </p:nvSpPr>
        <p:spPr>
          <a:xfrm>
            <a:off x="3449719" y="2901991"/>
            <a:ext cx="512351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</a:rPr>
              <a:t>THANK YOU</a:t>
            </a:r>
            <a:endParaRPr lang="ko-KR" altLang="en-US" sz="66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D44473-FA10-7D53-D6EB-6C09D0661F58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7349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E56937B-FD6E-33C5-CF71-0693438652A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A0F16938-4AB3-C31E-90F7-0E878D78B7D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A85AD9A1-C6CD-390A-EC4C-B0EF5C170030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99F7BD-985D-25E8-0155-602A31D9B744}"/>
              </a:ext>
            </a:extLst>
          </p:cNvPr>
          <p:cNvSpPr txBox="1"/>
          <p:nvPr/>
        </p:nvSpPr>
        <p:spPr>
          <a:xfrm>
            <a:off x="5385709" y="2823410"/>
            <a:ext cx="14205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1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0D104D-2799-1AAD-000E-28652FD45B3B}"/>
              </a:ext>
            </a:extLst>
          </p:cNvPr>
          <p:cNvSpPr txBox="1"/>
          <p:nvPr/>
        </p:nvSpPr>
        <p:spPr>
          <a:xfrm>
            <a:off x="4297275" y="3438435"/>
            <a:ext cx="35974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프로그램 개요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E62FC6-2EE4-8706-4D37-4DA0360C96BF}"/>
              </a:ext>
            </a:extLst>
          </p:cNvPr>
          <p:cNvSpPr txBox="1"/>
          <p:nvPr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5878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 기능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746D45CB-D401-A843-B3AB-354C833BB0EF}"/>
              </a:ext>
            </a:extLst>
          </p:cNvPr>
          <p:cNvSpPr/>
          <p:nvPr/>
        </p:nvSpPr>
        <p:spPr>
          <a:xfrm>
            <a:off x="739382" y="1067138"/>
            <a:ext cx="7739192" cy="521970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42465936-B010-5570-9FA4-26ADCC829203}"/>
              </a:ext>
            </a:extLst>
          </p:cNvPr>
          <p:cNvCxnSpPr>
            <a:cxnSpLocks/>
          </p:cNvCxnSpPr>
          <p:nvPr/>
        </p:nvCxnSpPr>
        <p:spPr>
          <a:xfrm>
            <a:off x="1073452" y="3657779"/>
            <a:ext cx="7739192" cy="2633"/>
          </a:xfrm>
          <a:prstGeom prst="straightConnector1">
            <a:avLst/>
          </a:prstGeom>
          <a:ln w="762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68CD2E26-F6C6-E71F-7EA9-9E9FDFB19F89}"/>
              </a:ext>
            </a:extLst>
          </p:cNvPr>
          <p:cNvSpPr/>
          <p:nvPr/>
        </p:nvSpPr>
        <p:spPr>
          <a:xfrm>
            <a:off x="107345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4801E6EB-E013-FEA8-5394-96F94C8446CE}"/>
              </a:ext>
            </a:extLst>
          </p:cNvPr>
          <p:cNvSpPr/>
          <p:nvPr/>
        </p:nvSpPr>
        <p:spPr>
          <a:xfrm>
            <a:off x="3417392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C5AC8444-F33A-6B35-FDE7-161C8A3CA99B}"/>
              </a:ext>
            </a:extLst>
          </p:cNvPr>
          <p:cNvSpPr/>
          <p:nvPr/>
        </p:nvSpPr>
        <p:spPr>
          <a:xfrm>
            <a:off x="5761333" y="1317262"/>
            <a:ext cx="1903419" cy="4715573"/>
          </a:xfrm>
          <a:prstGeom prst="roundRect">
            <a:avLst>
              <a:gd name="adj" fmla="val 22381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09403E0-5609-EC52-54DB-22D75F55EF9D}"/>
              </a:ext>
            </a:extLst>
          </p:cNvPr>
          <p:cNvSpPr txBox="1"/>
          <p:nvPr/>
        </p:nvSpPr>
        <p:spPr>
          <a:xfrm>
            <a:off x="1281086" y="3351188"/>
            <a:ext cx="14881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동영상 </a:t>
            </a:r>
            <a:b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불러오기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12FE02F4-B623-50D2-FA89-9A25F04EB8D1}"/>
              </a:ext>
            </a:extLst>
          </p:cNvPr>
          <p:cNvSpPr txBox="1"/>
          <p:nvPr/>
        </p:nvSpPr>
        <p:spPr>
          <a:xfrm>
            <a:off x="3715567" y="3330059"/>
            <a:ext cx="12655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이진화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ABB50C3-F5D8-2021-3FBD-560B5CE6B701}"/>
              </a:ext>
            </a:extLst>
          </p:cNvPr>
          <p:cNvSpPr txBox="1"/>
          <p:nvPr/>
        </p:nvSpPr>
        <p:spPr>
          <a:xfrm>
            <a:off x="5986400" y="3351188"/>
            <a:ext cx="14532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적용된 영상 출력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DABCB81-0F44-4BF3-AF61-02BB2E8A1E2D}"/>
              </a:ext>
            </a:extLst>
          </p:cNvPr>
          <p:cNvSpPr/>
          <p:nvPr/>
        </p:nvSpPr>
        <p:spPr>
          <a:xfrm>
            <a:off x="8812644" y="1050562"/>
            <a:ext cx="2560508" cy="5219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5C1032-D960-4F33-819B-F6D211DA73BD}"/>
              </a:ext>
            </a:extLst>
          </p:cNvPr>
          <p:cNvSpPr txBox="1"/>
          <p:nvPr/>
        </p:nvSpPr>
        <p:spPr>
          <a:xfrm>
            <a:off x="9107622" y="3197301"/>
            <a:ext cx="20036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적용된 프레임 저장</a:t>
            </a:r>
          </a:p>
        </p:txBody>
      </p:sp>
    </p:spTree>
    <p:extLst>
      <p:ext uri="{BB962C8B-B14F-4D97-AF65-F5344CB8AC3E}">
        <p14:creationId xmlns:p14="http://schemas.microsoft.com/office/powerpoint/2010/main" val="3396961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명함이(가) 표시된 사진&#10;&#10;자동 생성된 설명">
            <a:extLst>
              <a:ext uri="{FF2B5EF4-FFF2-40B4-BE49-F238E27FC236}">
                <a16:creationId xmlns:a16="http://schemas.microsoft.com/office/drawing/2014/main" id="{F645740E-8636-FEBB-DFAF-2963D8C173A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96C70646-6001-399E-F8AA-609F3F26991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양쪽 대괄호 4">
            <a:extLst>
              <a:ext uri="{FF2B5EF4-FFF2-40B4-BE49-F238E27FC236}">
                <a16:creationId xmlns:a16="http://schemas.microsoft.com/office/drawing/2014/main" id="{37E0D411-78B1-E4CA-F4C3-02E7523AE579}"/>
              </a:ext>
            </a:extLst>
          </p:cNvPr>
          <p:cNvSpPr/>
          <p:nvPr/>
        </p:nvSpPr>
        <p:spPr>
          <a:xfrm>
            <a:off x="1026695" y="2342148"/>
            <a:ext cx="10299031" cy="2197768"/>
          </a:xfrm>
          <a:prstGeom prst="bracketPair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8C3FC4-5233-11C0-72D5-DCC6274AE223}"/>
              </a:ext>
            </a:extLst>
          </p:cNvPr>
          <p:cNvSpPr txBox="1"/>
          <p:nvPr/>
        </p:nvSpPr>
        <p:spPr>
          <a:xfrm>
            <a:off x="5362466" y="2823410"/>
            <a:ext cx="14670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600" dirty="0">
                <a:solidFill>
                  <a:schemeClr val="bg1"/>
                </a:solidFill>
              </a:rPr>
              <a:t>Part 2</a:t>
            </a:r>
            <a:endParaRPr lang="ko-KR" altLang="en-US" sz="2400" spc="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AAFEF0-15B1-5BD2-B36F-A9E9F6681D07}"/>
              </a:ext>
            </a:extLst>
          </p:cNvPr>
          <p:cNvSpPr txBox="1"/>
          <p:nvPr/>
        </p:nvSpPr>
        <p:spPr>
          <a:xfrm>
            <a:off x="5465061" y="3438435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b="1" spc="600" dirty="0">
                <a:solidFill>
                  <a:schemeClr val="bg1"/>
                </a:solidFill>
              </a:rPr>
              <a:t>제작</a:t>
            </a:r>
          </a:p>
        </p:txBody>
      </p:sp>
    </p:spTree>
    <p:extLst>
      <p:ext uri="{BB962C8B-B14F-4D97-AF65-F5344CB8AC3E}">
        <p14:creationId xmlns:p14="http://schemas.microsoft.com/office/powerpoint/2010/main" val="3614704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제작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A063547-93A9-D93D-0028-663F038352CD}"/>
              </a:ext>
            </a:extLst>
          </p:cNvPr>
          <p:cNvCxnSpPr/>
          <p:nvPr/>
        </p:nvCxnSpPr>
        <p:spPr>
          <a:xfrm>
            <a:off x="6098440" y="3152824"/>
            <a:ext cx="0" cy="1192863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3798E774-2831-3C11-6CD7-E6F971217C21}"/>
              </a:ext>
            </a:extLst>
          </p:cNvPr>
          <p:cNvCxnSpPr/>
          <p:nvPr/>
        </p:nvCxnSpPr>
        <p:spPr>
          <a:xfrm flipH="1">
            <a:off x="4792403" y="4352990"/>
            <a:ext cx="1288010" cy="77449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EC2BBC42-A76D-36FF-A21C-7E5B92DCFE6E}"/>
              </a:ext>
            </a:extLst>
          </p:cNvPr>
          <p:cNvCxnSpPr/>
          <p:nvPr/>
        </p:nvCxnSpPr>
        <p:spPr>
          <a:xfrm>
            <a:off x="6127464" y="4352987"/>
            <a:ext cx="1072693" cy="67924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타원 38">
            <a:extLst>
              <a:ext uri="{FF2B5EF4-FFF2-40B4-BE49-F238E27FC236}">
                <a16:creationId xmlns:a16="http://schemas.microsoft.com/office/drawing/2014/main" id="{44FD8EFF-CD2A-8C35-20AB-9088A086F0EB}"/>
              </a:ext>
            </a:extLst>
          </p:cNvPr>
          <p:cNvSpPr/>
          <p:nvPr/>
        </p:nvSpPr>
        <p:spPr>
          <a:xfrm>
            <a:off x="3560349" y="4559345"/>
            <a:ext cx="1758766" cy="17587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A5E5E9B2-C23B-D509-18DF-BC21DBB60517}"/>
              </a:ext>
            </a:extLst>
          </p:cNvPr>
          <p:cNvSpPr/>
          <p:nvPr/>
        </p:nvSpPr>
        <p:spPr>
          <a:xfrm>
            <a:off x="5216617" y="1403212"/>
            <a:ext cx="1758766" cy="175876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497D247E-572E-6B67-A2DC-52A749FBD5B1}"/>
              </a:ext>
            </a:extLst>
          </p:cNvPr>
          <p:cNvSpPr/>
          <p:nvPr/>
        </p:nvSpPr>
        <p:spPr>
          <a:xfrm>
            <a:off x="6975383" y="4559345"/>
            <a:ext cx="1758766" cy="175876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E242933-2A7B-33BE-8495-F4C0F7097259}"/>
              </a:ext>
            </a:extLst>
          </p:cNvPr>
          <p:cNvSpPr txBox="1"/>
          <p:nvPr/>
        </p:nvSpPr>
        <p:spPr>
          <a:xfrm>
            <a:off x="5378041" y="1990207"/>
            <a:ext cx="140474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Python</a:t>
            </a:r>
            <a:endParaRPr lang="ko-KR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77129E2-241F-E45C-135D-783B2FD12832}"/>
              </a:ext>
            </a:extLst>
          </p:cNvPr>
          <p:cNvSpPr txBox="1"/>
          <p:nvPr/>
        </p:nvSpPr>
        <p:spPr>
          <a:xfrm>
            <a:off x="3623419" y="4881263"/>
            <a:ext cx="16417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Qt</a:t>
            </a:r>
            <a:b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</a:br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designer</a:t>
            </a:r>
            <a:endParaRPr lang="ko-KR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CA151B1-386D-651C-B05F-DD2B20566F7F}"/>
              </a:ext>
            </a:extLst>
          </p:cNvPr>
          <p:cNvSpPr txBox="1"/>
          <p:nvPr/>
        </p:nvSpPr>
        <p:spPr>
          <a:xfrm>
            <a:off x="7149284" y="5127485"/>
            <a:ext cx="14109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rPr>
              <a:t>sample</a:t>
            </a:r>
            <a:endParaRPr lang="ko-KR" altLang="en-US" sz="3200" b="1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</a:endParaRPr>
          </a:p>
        </p:txBody>
      </p:sp>
      <p:grpSp>
        <p:nvGrpSpPr>
          <p:cNvPr id="51" name="그룹 50">
            <a:extLst>
              <a:ext uri="{FF2B5EF4-FFF2-40B4-BE49-F238E27FC236}">
                <a16:creationId xmlns:a16="http://schemas.microsoft.com/office/drawing/2014/main" id="{0FD4295C-986A-FC1A-4408-1827DA17D1DF}"/>
              </a:ext>
            </a:extLst>
          </p:cNvPr>
          <p:cNvGrpSpPr/>
          <p:nvPr/>
        </p:nvGrpSpPr>
        <p:grpSpPr>
          <a:xfrm>
            <a:off x="539420" y="4817119"/>
            <a:ext cx="2331714" cy="1126171"/>
            <a:chOff x="539420" y="4501092"/>
            <a:chExt cx="2331714" cy="1126171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12429D0-0378-014D-B7C4-A9D78EBF7503}"/>
                </a:ext>
              </a:extLst>
            </p:cNvPr>
            <p:cNvSpPr txBox="1"/>
            <p:nvPr/>
          </p:nvSpPr>
          <p:spPr>
            <a:xfrm>
              <a:off x="539420" y="4980932"/>
              <a:ext cx="23317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1200" dirty="0"/>
                <a:t>X-Ray </a:t>
              </a:r>
              <a:r>
                <a:rPr lang="ko-KR" altLang="en-US" sz="1200" dirty="0"/>
                <a:t>사진과 환자 정보는 </a:t>
              </a:r>
              <a:r>
                <a:rPr lang="en-US" altLang="ko-KR" sz="1200" dirty="0"/>
                <a:t>Qt Designer</a:t>
              </a:r>
              <a:r>
                <a:rPr lang="ko-KR" altLang="en-US" sz="1200" dirty="0"/>
                <a:t>로 제작한 </a:t>
              </a:r>
              <a:r>
                <a:rPr lang="en-US" altLang="ko-KR" sz="1200" dirty="0"/>
                <a:t>UI</a:t>
              </a:r>
              <a:r>
                <a:rPr lang="ko-KR" altLang="en-US" sz="1200" dirty="0"/>
                <a:t>에 출력하였다</a:t>
              </a:r>
              <a:r>
                <a:rPr lang="en-US" altLang="ko-KR" sz="1200" dirty="0"/>
                <a:t>.</a:t>
              </a:r>
              <a:endParaRPr lang="ko-KR" altLang="en-US" sz="12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70DCDF0-98C6-DF40-BE53-92A145542223}"/>
                </a:ext>
              </a:extLst>
            </p:cNvPr>
            <p:cNvSpPr txBox="1"/>
            <p:nvPr/>
          </p:nvSpPr>
          <p:spPr>
            <a:xfrm>
              <a:off x="539420" y="4501092"/>
              <a:ext cx="5757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GUI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BE2DD6C0-8978-CAC5-FA5D-839189D789D6}"/>
              </a:ext>
            </a:extLst>
          </p:cNvPr>
          <p:cNvGrpSpPr/>
          <p:nvPr/>
        </p:nvGrpSpPr>
        <p:grpSpPr>
          <a:xfrm>
            <a:off x="9186928" y="4817119"/>
            <a:ext cx="2331714" cy="756839"/>
            <a:chOff x="9186928" y="4359290"/>
            <a:chExt cx="2331714" cy="756839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2303214-3793-1799-71A9-BB8FF7646CF6}"/>
                </a:ext>
              </a:extLst>
            </p:cNvPr>
            <p:cNvSpPr txBox="1"/>
            <p:nvPr/>
          </p:nvSpPr>
          <p:spPr>
            <a:xfrm>
              <a:off x="9186928" y="4839130"/>
              <a:ext cx="2331714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eaLnBrk="0" fontAlgn="base" latinLnBrk="0" hangingPunct="0">
                <a:spcBef>
                  <a:spcPct val="0"/>
                </a:spcBef>
                <a:spcAft>
                  <a:spcPct val="0"/>
                </a:spcAft>
              </a:pPr>
              <a:r>
                <a:rPr lang="ko-KR" altLang="en-US" sz="1200" dirty="0">
                  <a:solidFill>
                    <a:srgbClr val="808080"/>
                  </a:solidFill>
                  <a:latin typeface="Arial Unicode MS"/>
                  <a:ea typeface="JetBrains Mono"/>
                </a:rPr>
                <a:t>임의의 저장된 동영상 사용</a:t>
              </a:r>
              <a:endParaRPr lang="ko-KR" altLang="ko-KR" sz="2800" dirty="0">
                <a:latin typeface="Arial" panose="020B0604020202020204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A7ABBA24-384A-C397-3506-D5CD248DE08C}"/>
                </a:ext>
              </a:extLst>
            </p:cNvPr>
            <p:cNvSpPr txBox="1"/>
            <p:nvPr/>
          </p:nvSpPr>
          <p:spPr>
            <a:xfrm>
              <a:off x="9186928" y="4359290"/>
              <a:ext cx="147437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Sample data</a:t>
              </a:r>
              <a:endPara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endParaRPr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7BE84441-91A6-AA14-3CC6-14F5196DA2E8}"/>
              </a:ext>
            </a:extLst>
          </p:cNvPr>
          <p:cNvSpPr txBox="1"/>
          <p:nvPr/>
        </p:nvSpPr>
        <p:spPr>
          <a:xfrm>
            <a:off x="7333560" y="2120611"/>
            <a:ext cx="2331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200" dirty="0"/>
              <a:t>프로그램은 </a:t>
            </a:r>
            <a:r>
              <a:rPr lang="ko-KR" altLang="en-US" sz="1200" dirty="0" err="1"/>
              <a:t>파이썬을</a:t>
            </a:r>
            <a:r>
              <a:rPr lang="ko-KR" altLang="en-US" sz="1200" dirty="0"/>
              <a:t> 통해 작성하였으며</a:t>
            </a:r>
            <a:r>
              <a:rPr lang="en-US" altLang="ko-KR" sz="1200" dirty="0"/>
              <a:t>, </a:t>
            </a:r>
            <a:r>
              <a:rPr lang="ko-KR" altLang="en-US" sz="1200" dirty="0"/>
              <a:t>개발 환경으로는 파이참을 사용하였다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C4AC71B-13D1-2A40-1F53-1730C9D58F5D}"/>
              </a:ext>
            </a:extLst>
          </p:cNvPr>
          <p:cNvSpPr txBox="1"/>
          <p:nvPr/>
        </p:nvSpPr>
        <p:spPr>
          <a:xfrm>
            <a:off x="7333560" y="1640771"/>
            <a:ext cx="12682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작성 언어</a:t>
            </a:r>
          </a:p>
        </p:txBody>
      </p:sp>
    </p:spTree>
    <p:extLst>
      <p:ext uri="{BB962C8B-B14F-4D97-AF65-F5344CB8AC3E}">
        <p14:creationId xmlns:p14="http://schemas.microsoft.com/office/powerpoint/2010/main" val="308650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 기능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AC6991-FC42-44AC-A9E9-DF261C979D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646" y="1067137"/>
            <a:ext cx="6430160" cy="41029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DC1ED2-3603-4EC2-B56F-2723EF49A6B5}"/>
              </a:ext>
            </a:extLst>
          </p:cNvPr>
          <p:cNvSpPr txBox="1"/>
          <p:nvPr/>
        </p:nvSpPr>
        <p:spPr>
          <a:xfrm>
            <a:off x="7608815" y="1067137"/>
            <a:ext cx="3779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Image</a:t>
            </a:r>
            <a:r>
              <a:rPr lang="ko-KR" altLang="en-US" dirty="0"/>
              <a:t> </a:t>
            </a:r>
            <a:r>
              <a:rPr lang="en-US" altLang="ko-KR" dirty="0"/>
              <a:t>scale</a:t>
            </a:r>
          </a:p>
          <a:p>
            <a:endParaRPr lang="en-US" altLang="ko-KR" dirty="0"/>
          </a:p>
          <a:p>
            <a:r>
              <a:rPr lang="en-US" altLang="ko-KR" dirty="0"/>
              <a:t>scale</a:t>
            </a:r>
            <a:r>
              <a:rPr lang="ko-KR" altLang="en-US" dirty="0"/>
              <a:t> 설정</a:t>
            </a:r>
          </a:p>
        </p:txBody>
      </p:sp>
    </p:spTree>
    <p:extLst>
      <p:ext uri="{BB962C8B-B14F-4D97-AF65-F5344CB8AC3E}">
        <p14:creationId xmlns:p14="http://schemas.microsoft.com/office/powerpoint/2010/main" val="1659507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 기능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AC6991-FC42-44AC-A9E9-DF261C979D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5" y="1067137"/>
            <a:ext cx="6433723" cy="41029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DC1ED2-3603-4EC2-B56F-2723EF49A6B5}"/>
              </a:ext>
            </a:extLst>
          </p:cNvPr>
          <p:cNvSpPr txBox="1"/>
          <p:nvPr/>
        </p:nvSpPr>
        <p:spPr>
          <a:xfrm>
            <a:off x="7608815" y="1067137"/>
            <a:ext cx="37793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옵션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GRAY scale</a:t>
            </a:r>
          </a:p>
          <a:p>
            <a:r>
              <a:rPr lang="en-US" altLang="ko-KR" dirty="0"/>
              <a:t>cv2.threshold </a:t>
            </a:r>
            <a:r>
              <a:rPr lang="ko-KR" altLang="en-US" dirty="0"/>
              <a:t>옵션 설정 가능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HSV scale</a:t>
            </a:r>
          </a:p>
          <a:p>
            <a:r>
              <a:rPr lang="en-US" altLang="ko-KR" dirty="0"/>
              <a:t>h,</a:t>
            </a:r>
            <a:r>
              <a:rPr lang="ko-KR" altLang="en-US" dirty="0"/>
              <a:t> </a:t>
            </a:r>
            <a:r>
              <a:rPr lang="en-US" altLang="ko-KR" dirty="0"/>
              <a:t>s,</a:t>
            </a:r>
            <a:r>
              <a:rPr lang="ko-KR" altLang="en-US" dirty="0"/>
              <a:t> </a:t>
            </a:r>
            <a:r>
              <a:rPr lang="en-US" altLang="ko-KR" dirty="0"/>
              <a:t>v </a:t>
            </a:r>
            <a:r>
              <a:rPr lang="ko-KR" altLang="en-US" dirty="0"/>
              <a:t>중 하나의 채널 값을 </a:t>
            </a:r>
            <a:r>
              <a:rPr lang="en-US" altLang="ko-KR" dirty="0"/>
              <a:t>masking</a:t>
            </a:r>
          </a:p>
        </p:txBody>
      </p:sp>
    </p:spTree>
    <p:extLst>
      <p:ext uri="{BB962C8B-B14F-4D97-AF65-F5344CB8AC3E}">
        <p14:creationId xmlns:p14="http://schemas.microsoft.com/office/powerpoint/2010/main" val="3976936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86CB7179-2CED-698E-7489-BBBF08E1F63C}"/>
              </a:ext>
            </a:extLst>
          </p:cNvPr>
          <p:cNvSpPr/>
          <p:nvPr/>
        </p:nvSpPr>
        <p:spPr>
          <a:xfrm>
            <a:off x="272715" y="0"/>
            <a:ext cx="802105" cy="7527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A721A3-5D9B-A549-DF5D-D0547EE5B424}"/>
              </a:ext>
            </a:extLst>
          </p:cNvPr>
          <p:cNvSpPr txBox="1"/>
          <p:nvPr/>
        </p:nvSpPr>
        <p:spPr>
          <a:xfrm>
            <a:off x="1176688" y="13716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Part 2</a:t>
            </a:r>
            <a:endParaRPr lang="ko-KR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FEF442-2E39-E8A3-0720-B4AF147BC24A}"/>
              </a:ext>
            </a:extLst>
          </p:cNvPr>
          <p:cNvSpPr txBox="1"/>
          <p:nvPr/>
        </p:nvSpPr>
        <p:spPr>
          <a:xfrm>
            <a:off x="1176688" y="383381"/>
            <a:ext cx="135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3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구현 기능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AC6991-FC42-44AC-A9E9-DF261C979DA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90" y="1067137"/>
            <a:ext cx="6416273" cy="41029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6DC1ED2-3603-4EC2-B56F-2723EF49A6B5}"/>
              </a:ext>
            </a:extLst>
          </p:cNvPr>
          <p:cNvSpPr txBox="1"/>
          <p:nvPr/>
        </p:nvSpPr>
        <p:spPr>
          <a:xfrm>
            <a:off x="7608815" y="1067137"/>
            <a:ext cx="3779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편집한 프레임 저장</a:t>
            </a:r>
            <a:endParaRPr lang="en-US" altLang="ko-KR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5A534B6-7CAB-44AA-A4CA-B28EE40953EA}"/>
              </a:ext>
            </a:extLst>
          </p:cNvPr>
          <p:cNvSpPr/>
          <p:nvPr/>
        </p:nvSpPr>
        <p:spPr>
          <a:xfrm>
            <a:off x="895739" y="1687906"/>
            <a:ext cx="363894" cy="14089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9443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17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C9CC2"/>
      </a:accent1>
      <a:accent2>
        <a:srgbClr val="91BAD0"/>
      </a:accent2>
      <a:accent3>
        <a:srgbClr val="D7DBDC"/>
      </a:accent3>
      <a:accent4>
        <a:srgbClr val="D1CCC5"/>
      </a:accent4>
      <a:accent5>
        <a:srgbClr val="F5D8D3"/>
      </a:accent5>
      <a:accent6>
        <a:srgbClr val="C6BBCA"/>
      </a:accent6>
      <a:hlink>
        <a:srgbClr val="262626"/>
      </a:hlink>
      <a:folHlink>
        <a:srgbClr val="262626"/>
      </a:folHlink>
    </a:clrScheme>
    <a:fontScheme name="Pretendard_Black_standard">
      <a:majorFont>
        <a:latin typeface="Pretendard Black"/>
        <a:ea typeface="Pretendard Black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408</TotalTime>
  <Words>3874</Words>
  <Application>Microsoft Office PowerPoint</Application>
  <PresentationFormat>와이드스크린</PresentationFormat>
  <Paragraphs>88</Paragraphs>
  <Slides>22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9" baseType="lpstr">
      <vt:lpstr>Arial Unicode MS</vt:lpstr>
      <vt:lpstr>JetBrains Mono</vt:lpstr>
      <vt:lpstr>Pretendard</vt:lpstr>
      <vt:lpstr>Pretendard Black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HKIT</cp:lastModifiedBy>
  <cp:revision>33</cp:revision>
  <dcterms:created xsi:type="dcterms:W3CDTF">2022-12-21T02:15:26Z</dcterms:created>
  <dcterms:modified xsi:type="dcterms:W3CDTF">2024-03-11T08:01:08Z</dcterms:modified>
</cp:coreProperties>
</file>